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88163" cy="100187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44149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88298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32447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76596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220745" algn="l" defTabSz="1288298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864894" algn="l" defTabSz="1288298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509044" algn="l" defTabSz="1288298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153193" algn="l" defTabSz="1288298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6">
          <p15:clr>
            <a:srgbClr val="A4A3A4"/>
          </p15:clr>
        </p15:guide>
        <p15:guide id="2" pos="6803">
          <p15:clr>
            <a:srgbClr val="A4A3A4"/>
          </p15:clr>
        </p15:guide>
        <p15:guide id="3" orient="horz" pos="13484">
          <p15:clr>
            <a:srgbClr val="A4A3A4"/>
          </p15:clr>
        </p15:guide>
        <p15:guide id="4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F8AE"/>
    <a:srgbClr val="FF0000"/>
    <a:srgbClr val="AC7C36"/>
    <a:srgbClr val="CA9B56"/>
    <a:srgbClr val="66FF66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587" autoAdjust="0"/>
    <p:restoredTop sz="88725" autoAdjust="0"/>
  </p:normalViewPr>
  <p:slideViewPr>
    <p:cSldViewPr>
      <p:cViewPr>
        <p:scale>
          <a:sx n="33" d="100"/>
          <a:sy n="33" d="100"/>
        </p:scale>
        <p:origin x="-1291" y="5731"/>
      </p:cViewPr>
      <p:guideLst>
        <p:guide orient="horz" pos="9536"/>
        <p:guide orient="horz" pos="13484"/>
        <p:guide pos="6803"/>
        <p:guide pos="9537"/>
      </p:guideLst>
    </p:cSldViewPr>
  </p:slideViewPr>
  <p:outlineViewPr>
    <p:cViewPr>
      <p:scale>
        <a:sx n="33" d="100"/>
        <a:sy n="33" d="100"/>
      </p:scale>
      <p:origin x="216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302" y="-110"/>
      </p:cViewPr>
      <p:guideLst>
        <p:guide orient="horz" pos="3155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ruch_EM_M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ruch_EM_M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wypustki_na%20Agarze%20wodnym_EM_M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wypustki_na%20Agarze%20wodnym_EM_M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wypustki_na%20Agarze%20wodnym_EM_M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Gokhal\Desktop\Doktorat\Artyku&#322;%20z%20boczniaka%20-%20wykresy\Wykresy%20-%20poprawione\Nicienie_ruch_EM_M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"/>
  <c:chart>
    <c:plotArea>
      <c:layout>
        <c:manualLayout>
          <c:layoutTarget val="inner"/>
          <c:xMode val="edge"/>
          <c:yMode val="edge"/>
          <c:x val="0.12376623931623942"/>
          <c:y val="3.008410493827161E-2"/>
          <c:w val="0.84616068376068376"/>
          <c:h val="0.87743580246913622"/>
        </c:manualLayout>
      </c:layout>
      <c:barChart>
        <c:barDir val="col"/>
        <c:grouping val="clustered"/>
        <c:ser>
          <c:idx val="0"/>
          <c:order val="0"/>
          <c:tx>
            <c:strRef>
              <c:f>Poster!$A$3</c:f>
              <c:strCache>
                <c:ptCount val="1"/>
                <c:pt idx="0">
                  <c:v>Po1 - szczep mateczny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cat>
            <c:strRef>
              <c:f>Poster!$B$2:$F$2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Poster!$B$3:$F$3</c:f>
              <c:numCache>
                <c:formatCode>0.00</c:formatCode>
                <c:ptCount val="5"/>
                <c:pt idx="0">
                  <c:v>2.3333333333333335</c:v>
                </c:pt>
                <c:pt idx="1">
                  <c:v>2.2000000000000002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A1-45C8-8E02-56BC136D7755}"/>
            </c:ext>
          </c:extLst>
        </c:ser>
        <c:ser>
          <c:idx val="1"/>
          <c:order val="1"/>
          <c:tx>
            <c:strRef>
              <c:f>Poster!$A$4</c:f>
              <c:strCache>
                <c:ptCount val="1"/>
                <c:pt idx="0">
                  <c:v>Po1 - monokariony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Poster!$B$2:$F$2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Poster!$B$4:$F$4</c:f>
              <c:numCache>
                <c:formatCode>0.00</c:formatCode>
                <c:ptCount val="5"/>
                <c:pt idx="0">
                  <c:v>2.7852564102564106</c:v>
                </c:pt>
                <c:pt idx="1">
                  <c:v>2.1255494505494505</c:v>
                </c:pt>
                <c:pt idx="2">
                  <c:v>1.6803571428571444</c:v>
                </c:pt>
                <c:pt idx="3">
                  <c:v>0.56886446886446851</c:v>
                </c:pt>
                <c:pt idx="4">
                  <c:v>2.307692307692312E-2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A1-45C8-8E02-56BC136D7755}"/>
            </c:ext>
          </c:extLst>
        </c:ser>
        <c:ser>
          <c:idx val="2"/>
          <c:order val="2"/>
          <c:tx>
            <c:strRef>
              <c:f>Poster!$A$5</c:f>
              <c:strCache>
                <c:ptCount val="1"/>
                <c:pt idx="0">
                  <c:v>Po1 - heterokariony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cat>
            <c:strRef>
              <c:f>Poster!$B$2:$F$2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Poster!$B$5:$F$5</c:f>
              <c:numCache>
                <c:formatCode>0.00</c:formatCode>
                <c:ptCount val="5"/>
                <c:pt idx="0">
                  <c:v>2.4727891156462567</c:v>
                </c:pt>
                <c:pt idx="1">
                  <c:v>2</c:v>
                </c:pt>
                <c:pt idx="2">
                  <c:v>1.9891156462585033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A1-45C8-8E02-56BC136D7755}"/>
            </c:ext>
          </c:extLst>
        </c:ser>
        <c:dLbls/>
        <c:gapWidth val="300"/>
        <c:axId val="71392256"/>
        <c:axId val="71414528"/>
      </c:barChart>
      <c:catAx>
        <c:axId val="71392256"/>
        <c:scaling>
          <c:orientation val="minMax"/>
        </c:scaling>
        <c:axPos val="b"/>
        <c:numFmt formatCode="General" sourceLinked="0"/>
        <c:majorTickMark val="none"/>
        <c:tickLblPos val="nextTo"/>
        <c:crossAx val="71414528"/>
        <c:crosses val="autoZero"/>
        <c:auto val="1"/>
        <c:lblAlgn val="ctr"/>
        <c:lblOffset val="100"/>
      </c:catAx>
      <c:valAx>
        <c:axId val="71414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[Stopień ruchliwości nicieni]</a:t>
                </a:r>
                <a:endParaRPr lang="pl-PL" dirty="0"/>
              </a:p>
            </c:rich>
          </c:tx>
          <c:layout/>
        </c:title>
        <c:numFmt formatCode="0.00" sourceLinked="1"/>
        <c:tickLblPos val="nextTo"/>
        <c:crossAx val="7139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56367521367544"/>
          <c:y val="2.2057870370370394E-2"/>
          <c:w val="0.28515854700854698"/>
          <c:h val="0.1523347222222223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"/>
  <c:chart>
    <c:plotArea>
      <c:layout>
        <c:manualLayout>
          <c:layoutTarget val="inner"/>
          <c:xMode val="edge"/>
          <c:yMode val="edge"/>
          <c:x val="0.12376623931623942"/>
          <c:y val="3.008410493827161E-2"/>
          <c:w val="0.86108589743589803"/>
          <c:h val="0.87351604938271588"/>
        </c:manualLayout>
      </c:layout>
      <c:barChart>
        <c:barDir val="col"/>
        <c:grouping val="clustered"/>
        <c:ser>
          <c:idx val="0"/>
          <c:order val="0"/>
          <c:tx>
            <c:strRef>
              <c:f>Poster!$A$13</c:f>
              <c:strCache>
                <c:ptCount val="1"/>
                <c:pt idx="0">
                  <c:v>Po1 - szczep mateczny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cat>
            <c:strRef>
              <c:f>Poster!$B$12:$F$12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Poster!$B$13:$F$13</c:f>
              <c:numCache>
                <c:formatCode>0.00</c:formatCode>
                <c:ptCount val="5"/>
                <c:pt idx="0">
                  <c:v>2.3333333333333335</c:v>
                </c:pt>
                <c:pt idx="1">
                  <c:v>2.2000000000000002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69-4AC2-82C7-22D54F9F9418}"/>
            </c:ext>
          </c:extLst>
        </c:ser>
        <c:ser>
          <c:idx val="1"/>
          <c:order val="1"/>
          <c:tx>
            <c:strRef>
              <c:f>Poster!$A$14</c:f>
              <c:strCache>
                <c:ptCount val="1"/>
                <c:pt idx="0">
                  <c:v>Po2 - szczep mateczny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Poster!$B$12:$F$12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Poster!$B$14:$F$14</c:f>
              <c:numCache>
                <c:formatCode>0.00</c:formatCode>
                <c:ptCount val="5"/>
                <c:pt idx="0">
                  <c:v>2.6</c:v>
                </c:pt>
                <c:pt idx="1">
                  <c:v>2</c:v>
                </c:pt>
                <c:pt idx="2">
                  <c:v>2</c:v>
                </c:pt>
                <c:pt idx="3">
                  <c:v>0.75000000000000078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69-4AC2-82C7-22D54F9F9418}"/>
            </c:ext>
          </c:extLst>
        </c:ser>
        <c:ser>
          <c:idx val="2"/>
          <c:order val="2"/>
          <c:tx>
            <c:strRef>
              <c:f>Poster!$A$15</c:f>
              <c:strCache>
                <c:ptCount val="1"/>
                <c:pt idx="0">
                  <c:v>Po2xPo1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cat>
            <c:strRef>
              <c:f>Poster!$B$12:$F$12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Poster!$B$15:$F$15</c:f>
              <c:numCache>
                <c:formatCode>0.00</c:formatCode>
                <c:ptCount val="5"/>
                <c:pt idx="0">
                  <c:v>2.5767543859649122</c:v>
                </c:pt>
                <c:pt idx="1">
                  <c:v>2.1193609022556394</c:v>
                </c:pt>
                <c:pt idx="2">
                  <c:v>1.9121553884711793</c:v>
                </c:pt>
                <c:pt idx="3">
                  <c:v>0.60620300751879796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69-4AC2-82C7-22D54F9F9418}"/>
            </c:ext>
          </c:extLst>
        </c:ser>
        <c:dLbls/>
        <c:gapWidth val="300"/>
        <c:axId val="71332224"/>
        <c:axId val="71333760"/>
      </c:barChart>
      <c:catAx>
        <c:axId val="71332224"/>
        <c:scaling>
          <c:orientation val="minMax"/>
        </c:scaling>
        <c:axPos val="b"/>
        <c:numFmt formatCode="General" sourceLinked="0"/>
        <c:majorTickMark val="none"/>
        <c:tickLblPos val="nextTo"/>
        <c:crossAx val="71333760"/>
        <c:crosses val="autoZero"/>
        <c:auto val="1"/>
        <c:lblAlgn val="ctr"/>
        <c:lblOffset val="100"/>
      </c:catAx>
      <c:valAx>
        <c:axId val="71333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b="1" i="0" baseline="0" dirty="0" smtClean="0"/>
                  <a:t>[Stopień ruchliwości nicieni]</a:t>
                </a:r>
                <a:endParaRPr lang="pl-PL" sz="1800" b="1" i="0" baseline="0" dirty="0"/>
              </a:p>
            </c:rich>
          </c:tx>
          <c:layout/>
        </c:title>
        <c:numFmt formatCode="0.00" sourceLinked="1"/>
        <c:tickLblPos val="nextTo"/>
        <c:crossAx val="7133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84572649572685"/>
          <c:y val="2.2057870370370377E-2"/>
          <c:w val="0.28515854700854698"/>
          <c:h val="0.1523347222222223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439604700854702"/>
          <c:y val="2.3910493827160487E-2"/>
          <c:w val="0.8700037393162392"/>
          <c:h val="0.88757006172839481"/>
        </c:manualLayout>
      </c:layout>
      <c:barChart>
        <c:barDir val="col"/>
        <c:grouping val="clustered"/>
        <c:ser>
          <c:idx val="0"/>
          <c:order val="0"/>
          <c:tx>
            <c:strRef>
              <c:f>Poster!$A$2</c:f>
              <c:strCache>
                <c:ptCount val="1"/>
                <c:pt idx="0">
                  <c:v>Po1 - szczep mateczny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strRef>
              <c:f>Poster!$B$1:$G$1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Poster!$B$2:$G$2</c:f>
              <c:numCache>
                <c:formatCode>0.00</c:formatCode>
                <c:ptCount val="6"/>
                <c:pt idx="0">
                  <c:v>3</c:v>
                </c:pt>
                <c:pt idx="1">
                  <c:v>2.3333333333333335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79-471E-A2BC-0B61E23279BF}"/>
            </c:ext>
          </c:extLst>
        </c:ser>
        <c:ser>
          <c:idx val="1"/>
          <c:order val="1"/>
          <c:tx>
            <c:strRef>
              <c:f>Poster!$A$3</c:f>
              <c:strCache>
                <c:ptCount val="1"/>
                <c:pt idx="0">
                  <c:v>Po1 - monokariony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Poster!$B$1:$G$1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Poster!$B$3:$G$3</c:f>
              <c:numCache>
                <c:formatCode>0.00</c:formatCode>
                <c:ptCount val="6"/>
                <c:pt idx="0">
                  <c:v>2.3076923076923093</c:v>
                </c:pt>
                <c:pt idx="1">
                  <c:v>2.3141025641025639</c:v>
                </c:pt>
                <c:pt idx="2">
                  <c:v>2.4743589743589727</c:v>
                </c:pt>
                <c:pt idx="3">
                  <c:v>2.5961538461538463</c:v>
                </c:pt>
                <c:pt idx="4">
                  <c:v>2.5448717948717952</c:v>
                </c:pt>
                <c:pt idx="5">
                  <c:v>2.5448717948717952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79-471E-A2BC-0B61E23279BF}"/>
            </c:ext>
          </c:extLst>
        </c:ser>
        <c:ser>
          <c:idx val="2"/>
          <c:order val="2"/>
          <c:tx>
            <c:strRef>
              <c:f>Poster!$A$4</c:f>
              <c:strCache>
                <c:ptCount val="1"/>
                <c:pt idx="0">
                  <c:v>Po1 - heterokariony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Poster!$B$1:$G$1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Poster!$B$4:$G$4</c:f>
              <c:numCache>
                <c:formatCode>0.00</c:formatCode>
                <c:ptCount val="6"/>
                <c:pt idx="0">
                  <c:v>2.3571428571428572</c:v>
                </c:pt>
                <c:pt idx="1">
                  <c:v>2.2380952380952381</c:v>
                </c:pt>
                <c:pt idx="2">
                  <c:v>2.4047619047619051</c:v>
                </c:pt>
                <c:pt idx="3">
                  <c:v>2.3809523809523809</c:v>
                </c:pt>
                <c:pt idx="4">
                  <c:v>2.4761904761904772</c:v>
                </c:pt>
                <c:pt idx="5">
                  <c:v>2.4761904761904772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9-471E-A2BC-0B61E23279BF}"/>
            </c:ext>
          </c:extLst>
        </c:ser>
        <c:dLbls/>
        <c:gapWidth val="300"/>
        <c:axId val="72517120"/>
        <c:axId val="72518656"/>
      </c:barChart>
      <c:catAx>
        <c:axId val="72517120"/>
        <c:scaling>
          <c:orientation val="minMax"/>
        </c:scaling>
        <c:axPos val="b"/>
        <c:numFmt formatCode="General" sourceLinked="0"/>
        <c:majorTickMark val="none"/>
        <c:tickLblPos val="nextTo"/>
        <c:crossAx val="72518656"/>
        <c:crosses val="autoZero"/>
        <c:auto val="1"/>
        <c:lblAlgn val="ctr"/>
        <c:lblOffset val="100"/>
      </c:catAx>
      <c:valAx>
        <c:axId val="72518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[Współczynnik tworzenia wypustek]</a:t>
                </a:r>
                <a:endParaRPr lang="pl-PL" dirty="0"/>
              </a:p>
            </c:rich>
          </c:tx>
          <c:layout/>
        </c:title>
        <c:numFmt formatCode="0.00" sourceLinked="1"/>
        <c:tickLblPos val="nextTo"/>
        <c:crossAx val="7251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6668803418804"/>
          <c:y val="2.2683179012345695E-2"/>
          <c:w val="0.25440363247863235"/>
          <c:h val="0.11972623456790131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6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615993589743587"/>
          <c:y val="2.7830246913580256E-2"/>
          <c:w val="0.86823985042735063"/>
          <c:h val="0.88757006172839481"/>
        </c:manualLayout>
      </c:layout>
      <c:barChart>
        <c:barDir val="col"/>
        <c:grouping val="clustered"/>
        <c:ser>
          <c:idx val="0"/>
          <c:order val="0"/>
          <c:tx>
            <c:strRef>
              <c:f>Poster!$A$7</c:f>
              <c:strCache>
                <c:ptCount val="1"/>
                <c:pt idx="0">
                  <c:v>Po2 - szczep mateczny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strRef>
              <c:f>Poster!$B$6:$G$6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Poster!$B$7:$G$7</c:f>
              <c:numCache>
                <c:formatCode>0.00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2.3333333333333335</c:v>
                </c:pt>
                <c:pt idx="3">
                  <c:v>2.3333333333333335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7-4C48-A2EE-C61DD66E7EB3}"/>
            </c:ext>
          </c:extLst>
        </c:ser>
        <c:ser>
          <c:idx val="1"/>
          <c:order val="1"/>
          <c:tx>
            <c:strRef>
              <c:f>Poster!$A$8</c:f>
              <c:strCache>
                <c:ptCount val="1"/>
                <c:pt idx="0">
                  <c:v>Po2 - monokariony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Poster!$B$6:$G$6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Poster!$B$8:$G$8</c:f>
              <c:numCache>
                <c:formatCode>0.00</c:formatCode>
                <c:ptCount val="6"/>
                <c:pt idx="0">
                  <c:v>1.9393939393939401</c:v>
                </c:pt>
                <c:pt idx="1">
                  <c:v>1.7772727272727271</c:v>
                </c:pt>
                <c:pt idx="2">
                  <c:v>1.9090909090909101</c:v>
                </c:pt>
                <c:pt idx="3">
                  <c:v>2.1818181818181794</c:v>
                </c:pt>
                <c:pt idx="4">
                  <c:v>2.2499999999999996</c:v>
                </c:pt>
                <c:pt idx="5">
                  <c:v>2.2545454545454544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77-4C48-A2EE-C61DD66E7EB3}"/>
            </c:ext>
          </c:extLst>
        </c:ser>
        <c:ser>
          <c:idx val="2"/>
          <c:order val="2"/>
          <c:tx>
            <c:strRef>
              <c:f>Poster!$A$9</c:f>
              <c:strCache>
                <c:ptCount val="1"/>
                <c:pt idx="0">
                  <c:v>Po2 - heterokariony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Poster!$B$6:$G$6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Poster!$B$9:$G$9</c:f>
              <c:numCache>
                <c:formatCode>0.00</c:formatCode>
                <c:ptCount val="6"/>
                <c:pt idx="0">
                  <c:v>2.3809523809523809</c:v>
                </c:pt>
                <c:pt idx="1">
                  <c:v>2.2857142857142856</c:v>
                </c:pt>
                <c:pt idx="2">
                  <c:v>2.3809523809523809</c:v>
                </c:pt>
                <c:pt idx="3">
                  <c:v>2.5238095238095237</c:v>
                </c:pt>
                <c:pt idx="4">
                  <c:v>2.5238095238095237</c:v>
                </c:pt>
                <c:pt idx="5">
                  <c:v>2.5238095238095237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77-4C48-A2EE-C61DD66E7EB3}"/>
            </c:ext>
          </c:extLst>
        </c:ser>
        <c:dLbls/>
        <c:gapWidth val="300"/>
        <c:axId val="86321792"/>
        <c:axId val="86348160"/>
      </c:barChart>
      <c:catAx>
        <c:axId val="86321792"/>
        <c:scaling>
          <c:orientation val="minMax"/>
        </c:scaling>
        <c:axPos val="b"/>
        <c:numFmt formatCode="General" sourceLinked="0"/>
        <c:majorTickMark val="none"/>
        <c:tickLblPos val="nextTo"/>
        <c:crossAx val="86348160"/>
        <c:crosses val="autoZero"/>
        <c:auto val="1"/>
        <c:lblAlgn val="ctr"/>
        <c:lblOffset val="100"/>
      </c:catAx>
      <c:valAx>
        <c:axId val="86348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b="1" i="0" baseline="0" dirty="0" smtClean="0"/>
                  <a:t>[Współczynnik tworzenia wypustek]</a:t>
                </a:r>
                <a:endParaRPr lang="pl-PL" sz="1800" b="1" i="0" baseline="0" dirty="0"/>
              </a:p>
            </c:rich>
          </c:tx>
          <c:layout/>
        </c:title>
        <c:numFmt formatCode="0.00" sourceLinked="1"/>
        <c:tickLblPos val="nextTo"/>
        <c:crossAx val="8632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6668803418804"/>
          <c:y val="3.0522685185185184E-2"/>
          <c:w val="0.25440363247863235"/>
          <c:h val="0.11972623456790131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6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615993589743587"/>
          <c:y val="2.7830246913580256E-2"/>
          <c:w val="0.86823985042735063"/>
          <c:h val="0.88757006172839481"/>
        </c:manualLayout>
      </c:layout>
      <c:barChart>
        <c:barDir val="col"/>
        <c:grouping val="clustered"/>
        <c:ser>
          <c:idx val="0"/>
          <c:order val="0"/>
          <c:tx>
            <c:strRef>
              <c:f>Poster!$A$12</c:f>
              <c:strCache>
                <c:ptCount val="1"/>
                <c:pt idx="0">
                  <c:v>Po1 - szczep mateczny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strRef>
              <c:f>Poster!$B$11:$G$11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Poster!$B$12:$G$12</c:f>
              <c:numCache>
                <c:formatCode>0.00</c:formatCode>
                <c:ptCount val="6"/>
                <c:pt idx="0">
                  <c:v>3</c:v>
                </c:pt>
                <c:pt idx="1">
                  <c:v>2.3333333333333335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FD-4943-ADF4-F455A18D921C}"/>
            </c:ext>
          </c:extLst>
        </c:ser>
        <c:ser>
          <c:idx val="1"/>
          <c:order val="1"/>
          <c:tx>
            <c:strRef>
              <c:f>Poster!$A$13</c:f>
              <c:strCache>
                <c:ptCount val="1"/>
                <c:pt idx="0">
                  <c:v>Po2 - szczep mateczny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Poster!$B$11:$G$11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Poster!$B$13:$G$13</c:f>
              <c:numCache>
                <c:formatCode>0.00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2.3333333333333335</c:v>
                </c:pt>
                <c:pt idx="3">
                  <c:v>2.3333333333333335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FD-4943-ADF4-F455A18D921C}"/>
            </c:ext>
          </c:extLst>
        </c:ser>
        <c:ser>
          <c:idx val="2"/>
          <c:order val="2"/>
          <c:tx>
            <c:strRef>
              <c:f>Poster!$A$14</c:f>
              <c:strCache>
                <c:ptCount val="1"/>
                <c:pt idx="0">
                  <c:v>Po2xPo1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Poster!$B$11:$G$11</c:f>
              <c:strCache>
                <c:ptCount val="6"/>
                <c:pt idx="0">
                  <c:v>Kontrola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24h</c:v>
                </c:pt>
                <c:pt idx="5">
                  <c:v>48h</c:v>
                </c:pt>
              </c:strCache>
            </c:strRef>
          </c:cat>
          <c:val>
            <c:numRef>
              <c:f>Poster!$B$14:$G$14</c:f>
              <c:numCache>
                <c:formatCode>0.00</c:formatCode>
                <c:ptCount val="6"/>
                <c:pt idx="0">
                  <c:v>2.4385964912280684</c:v>
                </c:pt>
                <c:pt idx="1">
                  <c:v>2.307017543859649</c:v>
                </c:pt>
                <c:pt idx="2">
                  <c:v>2.4035087719298245</c:v>
                </c:pt>
                <c:pt idx="3">
                  <c:v>2.4561403508771931</c:v>
                </c:pt>
                <c:pt idx="4">
                  <c:v>2.4912280701754388</c:v>
                </c:pt>
                <c:pt idx="5">
                  <c:v>2.561403508771932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FD-4943-ADF4-F455A18D921C}"/>
            </c:ext>
          </c:extLst>
        </c:ser>
        <c:dLbls/>
        <c:gapWidth val="300"/>
        <c:axId val="86372352"/>
        <c:axId val="86373888"/>
      </c:barChart>
      <c:catAx>
        <c:axId val="86372352"/>
        <c:scaling>
          <c:orientation val="minMax"/>
        </c:scaling>
        <c:axPos val="b"/>
        <c:numFmt formatCode="General" sourceLinked="0"/>
        <c:majorTickMark val="none"/>
        <c:tickLblPos val="nextTo"/>
        <c:crossAx val="86373888"/>
        <c:crosses val="autoZero"/>
        <c:auto val="1"/>
        <c:lblAlgn val="ctr"/>
        <c:lblOffset val="100"/>
      </c:catAx>
      <c:valAx>
        <c:axId val="86373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b="1" i="0" baseline="0" dirty="0" smtClean="0"/>
                  <a:t>[Współczynnik tworzenia wypustek]</a:t>
                </a:r>
                <a:endParaRPr lang="pl-PL" sz="1800" b="1" i="0" baseline="0" dirty="0"/>
              </a:p>
            </c:rich>
          </c:tx>
          <c:layout/>
        </c:title>
        <c:numFmt formatCode="0.00" sourceLinked="1"/>
        <c:tickLblPos val="nextTo"/>
        <c:crossAx val="8637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6668803418804"/>
          <c:y val="3.0522685185185184E-2"/>
          <c:w val="0.25440363247863235"/>
          <c:h val="0.11972623456790131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6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"/>
  <c:chart>
    <c:plotArea>
      <c:layout>
        <c:manualLayout>
          <c:layoutTarget val="inner"/>
          <c:xMode val="edge"/>
          <c:yMode val="edge"/>
          <c:x val="0.12376623931623942"/>
          <c:y val="3.008410493827161E-2"/>
          <c:w val="0.83801965811965839"/>
          <c:h val="0.86371666666666669"/>
        </c:manualLayout>
      </c:layout>
      <c:barChart>
        <c:barDir val="col"/>
        <c:grouping val="clustered"/>
        <c:ser>
          <c:idx val="0"/>
          <c:order val="0"/>
          <c:tx>
            <c:strRef>
              <c:f>Poster!$A$8</c:f>
              <c:strCache>
                <c:ptCount val="1"/>
                <c:pt idx="0">
                  <c:v>Po2 - szczep mateczny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cat>
            <c:strRef>
              <c:f>Poster!$B$7:$F$7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Poster!$B$8:$F$8</c:f>
              <c:numCache>
                <c:formatCode>0.00</c:formatCode>
                <c:ptCount val="5"/>
                <c:pt idx="0">
                  <c:v>2.6</c:v>
                </c:pt>
                <c:pt idx="1">
                  <c:v>2</c:v>
                </c:pt>
                <c:pt idx="2">
                  <c:v>2</c:v>
                </c:pt>
                <c:pt idx="3">
                  <c:v>0.75000000000000022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F1-477B-BC49-6BAEF436A8D6}"/>
            </c:ext>
          </c:extLst>
        </c:ser>
        <c:ser>
          <c:idx val="1"/>
          <c:order val="1"/>
          <c:tx>
            <c:strRef>
              <c:f>Poster!$A$9</c:f>
              <c:strCache>
                <c:ptCount val="1"/>
                <c:pt idx="0">
                  <c:v>Po2 - monokariony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Poster!$B$7:$F$7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Poster!$B$9:$F$9</c:f>
              <c:numCache>
                <c:formatCode>0.00</c:formatCode>
                <c:ptCount val="5"/>
                <c:pt idx="0">
                  <c:v>2.9545454545454537</c:v>
                </c:pt>
                <c:pt idx="1">
                  <c:v>2.6636363636363645</c:v>
                </c:pt>
                <c:pt idx="2">
                  <c:v>2.2463203463203478</c:v>
                </c:pt>
                <c:pt idx="3">
                  <c:v>0.60292207792207819</c:v>
                </c:pt>
                <c:pt idx="4">
                  <c:v>4.5454545454545463E-2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F1-477B-BC49-6BAEF436A8D6}"/>
            </c:ext>
          </c:extLst>
        </c:ser>
        <c:ser>
          <c:idx val="2"/>
          <c:order val="2"/>
          <c:tx>
            <c:strRef>
              <c:f>Poster!$A$10</c:f>
              <c:strCache>
                <c:ptCount val="1"/>
                <c:pt idx="0">
                  <c:v>Po2 - heterokariony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cat>
            <c:strRef>
              <c:f>Poster!$B$7:$F$7</c:f>
              <c:strCache>
                <c:ptCount val="5"/>
                <c:pt idx="0">
                  <c:v>1h</c:v>
                </c:pt>
                <c:pt idx="1">
                  <c:v>2h</c:v>
                </c:pt>
                <c:pt idx="2">
                  <c:v>3h</c:v>
                </c:pt>
                <c:pt idx="3">
                  <c:v>24h</c:v>
                </c:pt>
                <c:pt idx="4">
                  <c:v>48h</c:v>
                </c:pt>
              </c:strCache>
            </c:strRef>
          </c:cat>
          <c:val>
            <c:numRef>
              <c:f>Poster!$B$10:$F$10</c:f>
              <c:numCache>
                <c:formatCode>0.00</c:formatCode>
                <c:ptCount val="5"/>
                <c:pt idx="0">
                  <c:v>2.5142857142857147</c:v>
                </c:pt>
                <c:pt idx="1">
                  <c:v>2.0059523809523809</c:v>
                </c:pt>
                <c:pt idx="2">
                  <c:v>2.3020408163265307</c:v>
                </c:pt>
                <c:pt idx="3">
                  <c:v>0.53061224489795877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F1-477B-BC49-6BAEF436A8D6}"/>
            </c:ext>
          </c:extLst>
        </c:ser>
        <c:dLbls/>
        <c:gapWidth val="300"/>
        <c:axId val="71562368"/>
        <c:axId val="71563904"/>
      </c:barChart>
      <c:catAx>
        <c:axId val="71562368"/>
        <c:scaling>
          <c:orientation val="minMax"/>
        </c:scaling>
        <c:axPos val="b"/>
        <c:numFmt formatCode="General" sourceLinked="0"/>
        <c:majorTickMark val="none"/>
        <c:tickLblPos val="nextTo"/>
        <c:crossAx val="71563904"/>
        <c:crosses val="autoZero"/>
        <c:auto val="1"/>
        <c:lblAlgn val="ctr"/>
        <c:lblOffset val="100"/>
      </c:catAx>
      <c:valAx>
        <c:axId val="71563904"/>
        <c:scaling>
          <c:orientation val="minMax"/>
          <c:max val="3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800" b="1" i="0" baseline="0" dirty="0" smtClean="0"/>
                  <a:t>[Stopień ruchliwości nicieni]</a:t>
                </a:r>
                <a:endParaRPr lang="pl-PL" sz="1800" b="1" i="0" baseline="0" dirty="0"/>
              </a:p>
            </c:rich>
          </c:tx>
          <c:layout/>
        </c:title>
        <c:numFmt formatCode="0.00" sourceLinked="1"/>
        <c:tickLblPos val="nextTo"/>
        <c:crossAx val="7156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56367521367544"/>
          <c:y val="2.2057870370370391E-2"/>
          <c:w val="0.28515854700854698"/>
          <c:h val="0.1523347222222223"/>
        </c:manualLayout>
      </c:layout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64E3-CF67-4D0B-83BB-321DA06ADFA6}" type="datetimeFigureOut">
              <a:rPr lang="pl-PL" smtClean="0"/>
              <a:pPr/>
              <a:t>08.09.2022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5E40-00FB-4473-8636-355069309B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>
              <a:defRPr/>
            </a:pPr>
            <a:fld id="{2E523C8A-B25E-4A69-BA3E-528681E2FFB0}" type="datetimeFigureOut">
              <a:rPr lang="pl-PL"/>
              <a:pPr>
                <a:defRPr/>
              </a:pPr>
              <a:t>08.09.2022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>
              <a:defRPr/>
            </a:pPr>
            <a:fld id="{41BAAA8A-8D27-4425-A059-F611E5E1EA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8524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4149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829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3244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76596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20745" algn="l" defTabSz="12882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64894" algn="l" defTabSz="12882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09044" algn="l" defTabSz="12882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53193" algn="l" defTabSz="12882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49488" y="1252538"/>
            <a:ext cx="2389187" cy="3381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927" indent="-301895"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580" indent="-241516"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11" indent="-241516"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643" indent="-241516"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0FDC2B-11A3-449E-BB96-0B700FEF415C}" type="slidenum">
              <a:rPr lang="pl-PL" altLang="pl-PL" sz="1300" smtClean="0"/>
              <a:pPr/>
              <a:t>1</a:t>
            </a:fld>
            <a:endParaRPr lang="pl-PL" altLang="pl-PL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1889" y="13298034"/>
            <a:ext cx="25736198" cy="917694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41552" y="24259138"/>
            <a:ext cx="21196872" cy="10938633"/>
          </a:xfrm>
        </p:spPr>
        <p:txBody>
          <a:bodyPr/>
          <a:lstStyle>
            <a:lvl1pPr marL="0" indent="0" algn="ctr">
              <a:buNone/>
              <a:defRPr/>
            </a:lvl1pPr>
            <a:lvl2pPr marL="644084" indent="0" algn="ctr">
              <a:buNone/>
              <a:defRPr/>
            </a:lvl2pPr>
            <a:lvl3pPr marL="1288170" indent="0" algn="ctr">
              <a:buNone/>
              <a:defRPr/>
            </a:lvl3pPr>
            <a:lvl4pPr marL="1932254" indent="0" algn="ctr">
              <a:buNone/>
              <a:defRPr/>
            </a:lvl4pPr>
            <a:lvl5pPr marL="2576338" indent="0" algn="ctr">
              <a:buNone/>
              <a:defRPr/>
            </a:lvl5pPr>
            <a:lvl6pPr marL="3220423" indent="0" algn="ctr">
              <a:buNone/>
              <a:defRPr/>
            </a:lvl6pPr>
            <a:lvl7pPr marL="3864508" indent="0" algn="ctr">
              <a:buNone/>
              <a:defRPr/>
            </a:lvl7pPr>
            <a:lvl8pPr marL="4508593" indent="0" algn="ctr">
              <a:buNone/>
              <a:defRPr/>
            </a:lvl8pPr>
            <a:lvl9pPr marL="5152677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2CC7-417D-4EBF-A444-8BEFAF9129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813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F32D-4753-4695-96C1-D908EF9850E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679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21953427" y="1714499"/>
            <a:ext cx="6811215" cy="365257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5336" y="1714499"/>
            <a:ext cx="20224477" cy="365257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C533-9DAC-462D-BA60-FCE3C21C22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3737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515334" y="1714499"/>
            <a:ext cx="27249308" cy="365257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2A77-1E45-45F1-9D17-02065DF54D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226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12E5-6B66-4701-A2D5-102979AEC2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596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2048" y="27508369"/>
            <a:ext cx="25738423" cy="850283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92048" y="18144918"/>
            <a:ext cx="25738423" cy="936345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4084" indent="0">
              <a:buNone/>
              <a:defRPr sz="2500"/>
            </a:lvl2pPr>
            <a:lvl3pPr marL="1288170" indent="0">
              <a:buNone/>
              <a:defRPr sz="2300"/>
            </a:lvl3pPr>
            <a:lvl4pPr marL="1932254" indent="0">
              <a:buNone/>
              <a:defRPr sz="2000"/>
            </a:lvl4pPr>
            <a:lvl5pPr marL="2576338" indent="0">
              <a:buNone/>
              <a:defRPr sz="2000"/>
            </a:lvl5pPr>
            <a:lvl6pPr marL="3220423" indent="0">
              <a:buNone/>
              <a:defRPr sz="2000"/>
            </a:lvl6pPr>
            <a:lvl7pPr marL="3864508" indent="0">
              <a:buNone/>
              <a:defRPr sz="2000"/>
            </a:lvl7pPr>
            <a:lvl8pPr marL="4508593" indent="0">
              <a:buNone/>
              <a:defRPr sz="2000"/>
            </a:lvl8pPr>
            <a:lvl9pPr marL="515267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BB10-E91B-459A-B1D1-6435E8D90A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730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5335" y="9990379"/>
            <a:ext cx="13517846" cy="282498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246796" y="9990379"/>
            <a:ext cx="13517847" cy="282498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B359-CBEB-4459-89CA-EB79998F7C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9488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3110" y="1714500"/>
            <a:ext cx="27253757" cy="7134378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109" y="9581417"/>
            <a:ext cx="13379887" cy="399525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4084" indent="0">
              <a:buNone/>
              <a:defRPr sz="2800" b="1"/>
            </a:lvl2pPr>
            <a:lvl3pPr marL="1288170" indent="0">
              <a:buNone/>
              <a:defRPr sz="2500" b="1"/>
            </a:lvl3pPr>
            <a:lvl4pPr marL="1932254" indent="0">
              <a:buNone/>
              <a:defRPr sz="2300" b="1"/>
            </a:lvl4pPr>
            <a:lvl5pPr marL="2576338" indent="0">
              <a:buNone/>
              <a:defRPr sz="2300" b="1"/>
            </a:lvl5pPr>
            <a:lvl6pPr marL="3220423" indent="0">
              <a:buNone/>
              <a:defRPr sz="2300" b="1"/>
            </a:lvl6pPr>
            <a:lvl7pPr marL="3864508" indent="0">
              <a:buNone/>
              <a:defRPr sz="2300" b="1"/>
            </a:lvl7pPr>
            <a:lvl8pPr marL="4508593" indent="0">
              <a:buNone/>
              <a:defRPr sz="2300" b="1"/>
            </a:lvl8pPr>
            <a:lvl9pPr marL="5152677" indent="0">
              <a:buNone/>
              <a:defRPr sz="2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3109" y="13576669"/>
            <a:ext cx="13379887" cy="24663606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5382531" y="9581417"/>
            <a:ext cx="13384336" cy="399525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4084" indent="0">
              <a:buNone/>
              <a:defRPr sz="2800" b="1"/>
            </a:lvl2pPr>
            <a:lvl3pPr marL="1288170" indent="0">
              <a:buNone/>
              <a:defRPr sz="2500" b="1"/>
            </a:lvl3pPr>
            <a:lvl4pPr marL="1932254" indent="0">
              <a:buNone/>
              <a:defRPr sz="2300" b="1"/>
            </a:lvl4pPr>
            <a:lvl5pPr marL="2576338" indent="0">
              <a:buNone/>
              <a:defRPr sz="2300" b="1"/>
            </a:lvl5pPr>
            <a:lvl6pPr marL="3220423" indent="0">
              <a:buNone/>
              <a:defRPr sz="2300" b="1"/>
            </a:lvl6pPr>
            <a:lvl7pPr marL="3864508" indent="0">
              <a:buNone/>
              <a:defRPr sz="2300" b="1"/>
            </a:lvl7pPr>
            <a:lvl8pPr marL="4508593" indent="0">
              <a:buNone/>
              <a:defRPr sz="2300" b="1"/>
            </a:lvl8pPr>
            <a:lvl9pPr marL="5152677" indent="0">
              <a:buNone/>
              <a:defRPr sz="2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5382531" y="13576669"/>
            <a:ext cx="13384336" cy="24663606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B530-F1CA-4622-B725-17621ACA0E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9361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2234-9DEF-4B5D-A298-5B970F34D26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688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CFE3-1D7B-47A3-8715-229ED4E9AC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535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3110" y="1705511"/>
            <a:ext cx="9962041" cy="725347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7851" y="1705511"/>
            <a:ext cx="16929016" cy="3653476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3110" y="8958985"/>
            <a:ext cx="9962041" cy="29281290"/>
          </a:xfrm>
        </p:spPr>
        <p:txBody>
          <a:bodyPr/>
          <a:lstStyle>
            <a:lvl1pPr marL="0" indent="0">
              <a:buNone/>
              <a:defRPr sz="2000"/>
            </a:lvl1pPr>
            <a:lvl2pPr marL="644084" indent="0">
              <a:buNone/>
              <a:defRPr sz="1700"/>
            </a:lvl2pPr>
            <a:lvl3pPr marL="1288170" indent="0">
              <a:buNone/>
              <a:defRPr sz="1400"/>
            </a:lvl3pPr>
            <a:lvl4pPr marL="1932254" indent="0">
              <a:buNone/>
              <a:defRPr sz="1300"/>
            </a:lvl4pPr>
            <a:lvl5pPr marL="2576338" indent="0">
              <a:buNone/>
              <a:defRPr sz="1300"/>
            </a:lvl5pPr>
            <a:lvl6pPr marL="3220423" indent="0">
              <a:buNone/>
              <a:defRPr sz="1300"/>
            </a:lvl6pPr>
            <a:lvl7pPr marL="3864508" indent="0">
              <a:buNone/>
              <a:defRPr sz="1300"/>
            </a:lvl7pPr>
            <a:lvl8pPr marL="4508593" indent="0">
              <a:buNone/>
              <a:defRPr sz="1300"/>
            </a:lvl8pPr>
            <a:lvl9pPr marL="515267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1EA2-AE8C-44EA-B777-D2F443EE56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872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4503" y="29966642"/>
            <a:ext cx="18168429" cy="353685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934503" y="3824477"/>
            <a:ext cx="18168429" cy="25686015"/>
          </a:xfrm>
        </p:spPr>
        <p:txBody>
          <a:bodyPr/>
          <a:lstStyle>
            <a:lvl1pPr marL="0" indent="0">
              <a:buNone/>
              <a:defRPr sz="4500"/>
            </a:lvl1pPr>
            <a:lvl2pPr marL="644084" indent="0">
              <a:buNone/>
              <a:defRPr sz="3900"/>
            </a:lvl2pPr>
            <a:lvl3pPr marL="1288170" indent="0">
              <a:buNone/>
              <a:defRPr sz="3400"/>
            </a:lvl3pPr>
            <a:lvl4pPr marL="1932254" indent="0">
              <a:buNone/>
              <a:defRPr sz="2800"/>
            </a:lvl4pPr>
            <a:lvl5pPr marL="2576338" indent="0">
              <a:buNone/>
              <a:defRPr sz="2800"/>
            </a:lvl5pPr>
            <a:lvl6pPr marL="3220423" indent="0">
              <a:buNone/>
              <a:defRPr sz="2800"/>
            </a:lvl6pPr>
            <a:lvl7pPr marL="3864508" indent="0">
              <a:buNone/>
              <a:defRPr sz="2800"/>
            </a:lvl7pPr>
            <a:lvl8pPr marL="4508593" indent="0">
              <a:buNone/>
              <a:defRPr sz="2800"/>
            </a:lvl8pPr>
            <a:lvl9pPr marL="5152677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34503" y="33503496"/>
            <a:ext cx="18168429" cy="5024400"/>
          </a:xfrm>
        </p:spPr>
        <p:txBody>
          <a:bodyPr/>
          <a:lstStyle>
            <a:lvl1pPr marL="0" indent="0">
              <a:buNone/>
              <a:defRPr sz="2000"/>
            </a:lvl1pPr>
            <a:lvl2pPr marL="644084" indent="0">
              <a:buNone/>
              <a:defRPr sz="1700"/>
            </a:lvl2pPr>
            <a:lvl3pPr marL="1288170" indent="0">
              <a:buNone/>
              <a:defRPr sz="1400"/>
            </a:lvl3pPr>
            <a:lvl4pPr marL="1932254" indent="0">
              <a:buNone/>
              <a:defRPr sz="1300"/>
            </a:lvl4pPr>
            <a:lvl5pPr marL="2576338" indent="0">
              <a:buNone/>
              <a:defRPr sz="1300"/>
            </a:lvl5pPr>
            <a:lvl6pPr marL="3220423" indent="0">
              <a:buNone/>
              <a:defRPr sz="1300"/>
            </a:lvl6pPr>
            <a:lvl7pPr marL="3864508" indent="0">
              <a:buNone/>
              <a:defRPr sz="1300"/>
            </a:lvl7pPr>
            <a:lvl8pPr marL="4508593" indent="0">
              <a:buNone/>
              <a:defRPr sz="1300"/>
            </a:lvl8pPr>
            <a:lvl9pPr marL="515267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FBFF-F79B-46C4-B502-87460E685A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1688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5557" y="1714946"/>
            <a:ext cx="27248862" cy="71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95" tIns="208698" rIns="417395" bIns="208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5557" y="9991126"/>
            <a:ext cx="27248862" cy="282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95" tIns="208698" rIns="417395" bIns="208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5558" y="38983570"/>
            <a:ext cx="7063695" cy="297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95" tIns="208698" rIns="417395" bIns="208698" numCol="1" anchor="t" anchorCtr="0" compatLnSpc="1">
            <a:prstTxWarp prst="textNoShape">
              <a:avLst/>
            </a:prstTxWarp>
          </a:bodyPr>
          <a:lstStyle>
            <a:lvl1pPr algn="l" defTabSz="4173132" eaLnBrk="1" hangingPunct="1">
              <a:defRPr sz="6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064" y="38983570"/>
            <a:ext cx="9591849" cy="297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95" tIns="208698" rIns="417395" bIns="208698" numCol="1" anchor="t" anchorCtr="0" compatLnSpc="1">
            <a:prstTxWarp prst="textNoShape">
              <a:avLst/>
            </a:prstTxWarp>
          </a:bodyPr>
          <a:lstStyle>
            <a:lvl1pPr algn="ctr" defTabSz="4173132" eaLnBrk="1" hangingPunct="1">
              <a:defRPr sz="6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0725" y="38983570"/>
            <a:ext cx="7063695" cy="297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95" tIns="208698" rIns="417395" bIns="208698" numCol="1" anchor="t" anchorCtr="0" compatLnSpc="1">
            <a:prstTxWarp prst="textNoShape">
              <a:avLst/>
            </a:prstTxWarp>
          </a:bodyPr>
          <a:lstStyle>
            <a:lvl1pPr algn="r" defTabSz="4173132" eaLnBrk="1" hangingPunct="1">
              <a:defRPr sz="6300"/>
            </a:lvl1pPr>
          </a:lstStyle>
          <a:p>
            <a:pPr>
              <a:defRPr/>
            </a:pPr>
            <a:fld id="{91CB98DC-80F5-473F-B6A7-60AB2D9F09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1713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3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  <a:cs typeface="Arial" charset="0"/>
        </a:defRPr>
      </a:lvl2pPr>
      <a:lvl3pPr algn="ctr" defTabSz="41713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  <a:cs typeface="Arial" charset="0"/>
        </a:defRPr>
      </a:lvl3pPr>
      <a:lvl4pPr algn="ctr" defTabSz="41713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  <a:cs typeface="Arial" charset="0"/>
        </a:defRPr>
      </a:lvl4pPr>
      <a:lvl5pPr algn="ctr" defTabSz="4171313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Arial" charset="0"/>
          <a:cs typeface="Arial" charset="0"/>
        </a:defRPr>
      </a:lvl5pPr>
      <a:lvl6pPr marL="644084" algn="ctr" defTabSz="4173132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6pPr>
      <a:lvl7pPr marL="1288170" algn="ctr" defTabSz="4173132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7pPr>
      <a:lvl8pPr marL="1932254" algn="ctr" defTabSz="4173132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8pPr>
      <a:lvl9pPr marL="2576338" algn="ctr" defTabSz="4173132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63404" indent="-1563404" algn="l" defTabSz="4171313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88493" indent="-1301718" algn="l" defTabSz="4171313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  <a:cs typeface="+mn-cs"/>
        </a:defRPr>
      </a:lvl2pPr>
      <a:lvl3pPr marL="5215818" indent="-1042269" algn="l" defTabSz="4171313" rtl="0" eaLnBrk="0" fontAlgn="base" hangingPunct="0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  <a:cs typeface="+mn-cs"/>
        </a:defRPr>
      </a:lvl3pPr>
      <a:lvl4pPr marL="7302594" indent="-1042269" algn="l" defTabSz="4171313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  <a:cs typeface="+mn-cs"/>
        </a:defRPr>
      </a:lvl4pPr>
      <a:lvl5pPr marL="9389367" indent="-1042269" algn="l" defTabSz="41713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cs typeface="+mn-cs"/>
        </a:defRPr>
      </a:lvl5pPr>
      <a:lvl6pPr marL="10034751" indent="-1044402" algn="l" defTabSz="417313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6pPr>
      <a:lvl7pPr marL="10678835" indent="-1044402" algn="l" defTabSz="417313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7pPr>
      <a:lvl8pPr marL="11322919" indent="-1044402" algn="l" defTabSz="417313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8pPr>
      <a:lvl9pPr marL="11967005" indent="-1044402" algn="l" defTabSz="417313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4084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170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2254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6338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423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64508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593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52677" algn="l" defTabSz="128817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11" Type="http://schemas.openxmlformats.org/officeDocument/2006/relationships/chart" Target="../charts/chart6.xml"/><Relationship Id="rId5" Type="http://schemas.openxmlformats.org/officeDocument/2006/relationships/chart" Target="../charts/chart1.xml"/><Relationship Id="rId10" Type="http://schemas.openxmlformats.org/officeDocument/2006/relationships/chart" Target="../charts/chart5.xml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7"/>
          <p:cNvSpPr>
            <a:spLocks noChangeArrowheads="1"/>
          </p:cNvSpPr>
          <p:nvPr/>
        </p:nvSpPr>
        <p:spPr bwMode="auto">
          <a:xfrm>
            <a:off x="709511" y="13331768"/>
            <a:ext cx="28789514" cy="6959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830" tIns="64415" rIns="128830" bIns="64415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Grzybnie boczniaka ostrygowatego pozyskano ze środowiska naturalnego z dziko rosnących owocników. Owocniki te były źródłem materiału matecznego, z którego pozyskano bazydiospory. Pozyskane grzybnie nazwano kolejno Po1 i Po2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ostreatus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1 i  </a:t>
            </a: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ostreatus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2). Hodowle grzybni były powadzone na podłożu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PDA, stanowiącym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idealne podłoże do wzrostu. Szczepy monokariotyczne skrzyżowano pomiędzy potomstwem Po1, Po2, a także między sobą. Otrzymane grzybnie mateczne, monokariotyczne (potomstwo Po1 i Po2), a także organizmy skrzyżowane między sobą (Po2xPo1) przeniesiono na agar wodny (AW) w celu oceny wypustek jak i samej nicieniobójczości. Po przeniesieniu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inokulum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(⌀1cm) z PDA, na AW odczekano dwa tygodnie dla pełnego przerośnięcia podłoża. Doświadczenie było prowadzone w temperaturze 20 ± 2°C. Po tym czasie oceniono właściwości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bójcze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grzybni. Na każdą z płytek zawierającą przerośnięte podłoże naniesiono zawiesinę nicieni (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Caenorhabditis elegans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). Po upływie kolejno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1, 2, 3, 24 i 48 godzin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oceniono żywotność nicieni według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przyjętej skali (0-3),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a także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ilość wypustek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. Dla oceny tworzenia wypustek grzybnie oceniono </a:t>
            </a:r>
            <a:r>
              <a:rPr lang="pl-PL" sz="2900" dirty="0">
                <a:latin typeface="Times New Roman"/>
                <a:ea typeface="Times New Roman"/>
              </a:rPr>
              <a:t>w skali 1-3, gdzie 1 oznacza nieliczne wypustki, a 3 wysoką frekwencję wypustek w polu widzenia.</a:t>
            </a:r>
            <a:endParaRPr lang="pl-PL" sz="29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9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900" b="1" dirty="0">
                <a:latin typeface="Times New Roman" pitchFamily="18" charset="0"/>
                <a:cs typeface="Times New Roman" pitchFamily="18" charset="0"/>
              </a:rPr>
              <a:t>Do określenia ruchliwości wykorzystano następującą skalę: </a:t>
            </a:r>
          </a:p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0 - większość osobników (75-100%) jest nieruchoma i porośnięta grzybnią lub w stanie rozkładu, pozostałe (0-25%) są nieruchome i nie porośnięte grzybnią; pojedyncze ruchliwe osobniki;</a:t>
            </a:r>
          </a:p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1 - większość osobników (75-100%) jest nieruchoma, pozostałe (0-25%) zawierają tylko kilka osobników o powolnej ruchliwości, kilka martwych, pojedynczych osobników o normalnej ruchliwości; </a:t>
            </a:r>
          </a:p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2 - większość osobników (75-100%) porusza się powoli, reszta (0-25%) jest nadal lub normalnie ruchliwa,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pojedyncze zmarłe; 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3 - większość żywotnych osobników (75-100%) o normalnej ruchliwości, reszta (0-25%) o powolnej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ruchliwości.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5976290" y="-217980"/>
            <a:ext cx="24303684" cy="316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333" tIns="208667" rIns="417333" bIns="208667" anchor="ctr"/>
          <a:lstStyle>
            <a:lvl1pPr defTabSz="296227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06650" indent="-925513" defTabSz="2962275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703638" indent="-741363" defTabSz="2962275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84775" indent="-741363" defTabSz="2962275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65913" indent="-741363" defTabSz="2962275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1231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803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375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947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6600" b="1" i="1" dirty="0">
                <a:latin typeface="Times New Roman" pitchFamily="18" charset="0"/>
                <a:cs typeface="Times New Roman" pitchFamily="18" charset="0"/>
              </a:rPr>
              <a:t>Zmienność właściwości nicieniobójczych w obrębie potomstwa Pleurotus ostreatus</a:t>
            </a:r>
          </a:p>
        </p:txBody>
      </p:sp>
      <p:sp>
        <p:nvSpPr>
          <p:cNvPr id="3079" name="Rectangle 22"/>
          <p:cNvSpPr>
            <a:spLocks noChangeArrowheads="1"/>
          </p:cNvSpPr>
          <p:nvPr/>
        </p:nvSpPr>
        <p:spPr bwMode="auto">
          <a:xfrm>
            <a:off x="5781608" y="2616068"/>
            <a:ext cx="24498367" cy="27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5704" tIns="208667" rIns="405704" bIns="208667"/>
          <a:lstStyle>
            <a:lvl1pPr defTabSz="296227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06650" indent="-925513" defTabSz="2962275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703638" indent="-741363" defTabSz="2962275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84775" indent="-741363" defTabSz="2962275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65913" indent="-741363" defTabSz="2962275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1231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803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375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94713" indent="-741363" defTabSz="2962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l-PL" sz="3200" dirty="0"/>
              <a:t>Ewa Moliszewska*, Paweł </a:t>
            </a:r>
            <a:r>
              <a:rPr lang="pl-PL" sz="3200" dirty="0" err="1"/>
              <a:t>Kudrys</a:t>
            </a:r>
            <a:r>
              <a:rPr lang="pl-PL" sz="3200" dirty="0"/>
              <a:t>**, Małgorzata </a:t>
            </a:r>
            <a:r>
              <a:rPr lang="pl-PL" sz="3200" dirty="0" err="1"/>
              <a:t>Nabrdalik</a:t>
            </a:r>
            <a:r>
              <a:rPr lang="pl-PL" sz="3200" dirty="0"/>
              <a:t>***, Patrycja Hendel****</a:t>
            </a:r>
            <a:r>
              <a:rPr lang="pl-PL" altLang="pl-PL" sz="3200" b="1" dirty="0"/>
              <a:t/>
            </a:r>
            <a:br>
              <a:rPr lang="pl-PL" altLang="pl-PL" sz="3200" b="1" dirty="0"/>
            </a:br>
            <a:r>
              <a:rPr lang="pl-PL" altLang="pl-PL" sz="3200" dirty="0"/>
              <a:t>Instytut Inżynierii Środowiska i Biotechnologii</a:t>
            </a:r>
            <a:r>
              <a:rPr lang="en-US" altLang="pl-PL" sz="3200" dirty="0">
                <a:solidFill>
                  <a:schemeClr val="tx2"/>
                </a:solidFill>
              </a:rPr>
              <a:t>, </a:t>
            </a:r>
            <a:endParaRPr lang="pl-PL" altLang="pl-PL" sz="32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3200" dirty="0">
                <a:solidFill>
                  <a:schemeClr val="tx2"/>
                </a:solidFill>
              </a:rPr>
              <a:t>Uniwersytet Opolski</a:t>
            </a:r>
            <a:r>
              <a:rPr lang="en-US" altLang="pl-PL" sz="3200" dirty="0">
                <a:solidFill>
                  <a:schemeClr val="tx2"/>
                </a:solidFill>
              </a:rPr>
              <a:t>, </a:t>
            </a:r>
            <a:r>
              <a:rPr lang="pl-PL" altLang="pl-PL" sz="3200" dirty="0">
                <a:solidFill>
                  <a:schemeClr val="tx2"/>
                </a:solidFill>
              </a:rPr>
              <a:t>Kard. B. </a:t>
            </a:r>
            <a:r>
              <a:rPr lang="en-US" altLang="pl-PL" sz="3200" dirty="0" err="1">
                <a:solidFill>
                  <a:schemeClr val="tx2"/>
                </a:solidFill>
              </a:rPr>
              <a:t>Kominka</a:t>
            </a:r>
            <a:r>
              <a:rPr lang="en-US" altLang="pl-PL" sz="3200" dirty="0">
                <a:solidFill>
                  <a:schemeClr val="tx2"/>
                </a:solidFill>
              </a:rPr>
              <a:t> 6</a:t>
            </a:r>
            <a:r>
              <a:rPr lang="pl-PL" altLang="pl-PL" sz="3200" dirty="0">
                <a:solidFill>
                  <a:schemeClr val="tx2"/>
                </a:solidFill>
              </a:rPr>
              <a:t>a</a:t>
            </a:r>
            <a:r>
              <a:rPr lang="en-US" altLang="pl-PL" sz="3200" dirty="0">
                <a:solidFill>
                  <a:schemeClr val="tx2"/>
                </a:solidFill>
              </a:rPr>
              <a:t>, 45-032 Opole</a:t>
            </a:r>
            <a:r>
              <a:rPr lang="pl-PL" altLang="pl-PL" sz="3200" dirty="0">
                <a:solidFill>
                  <a:schemeClr val="tx2"/>
                </a:solidFill>
              </a:rPr>
              <a:t>, Poland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>
                <a:solidFill>
                  <a:schemeClr val="tx2"/>
                </a:solidFill>
                <a:latin typeface="+mn-lt"/>
              </a:rPr>
              <a:t>*e-mail: </a:t>
            </a:r>
            <a:r>
              <a:rPr lang="pl-PL" altLang="pl-PL" sz="2800" dirty="0">
                <a:solidFill>
                  <a:schemeClr val="tx2"/>
                </a:solidFill>
              </a:rPr>
              <a:t>ewamoli@uni.opole.pl</a:t>
            </a:r>
            <a:r>
              <a:rPr lang="pl-PL" altLang="pl-PL" sz="2800" dirty="0">
                <a:solidFill>
                  <a:schemeClr val="tx2"/>
                </a:solidFill>
                <a:latin typeface="+mn-lt"/>
              </a:rPr>
              <a:t>, **</a:t>
            </a:r>
            <a:r>
              <a:rPr lang="pl-PL" altLang="pl-PL" sz="2800" dirty="0">
                <a:solidFill>
                  <a:schemeClr val="tx2"/>
                </a:solidFill>
              </a:rPr>
              <a:t>pawel.kudrys@uni.opole.pl</a:t>
            </a:r>
            <a:r>
              <a:rPr lang="pl-PL" altLang="pl-PL" sz="2800" dirty="0">
                <a:solidFill>
                  <a:schemeClr val="tx2"/>
                </a:solidFill>
                <a:latin typeface="+mn-lt"/>
              </a:rPr>
              <a:t>, ***mnabrdalik@uni.opole.pl, ****patrycja.hendel@uni.opole.pl </a:t>
            </a:r>
          </a:p>
        </p:txBody>
      </p:sp>
      <p:sp>
        <p:nvSpPr>
          <p:cNvPr id="3080" name="Rectangle 68"/>
          <p:cNvSpPr>
            <a:spLocks noChangeArrowheads="1"/>
          </p:cNvSpPr>
          <p:nvPr/>
        </p:nvSpPr>
        <p:spPr bwMode="auto">
          <a:xfrm>
            <a:off x="-1" y="4737806"/>
            <a:ext cx="3138403" cy="54554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none" lIns="417333" tIns="208667" rIns="417333" bIns="208667" anchor="ctr"/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/>
              <a:t>Streszczenie</a:t>
            </a:r>
          </a:p>
        </p:txBody>
      </p:sp>
      <p:sp>
        <p:nvSpPr>
          <p:cNvPr id="3082" name="Rectangle 32"/>
          <p:cNvSpPr>
            <a:spLocks noChangeArrowheads="1"/>
          </p:cNvSpPr>
          <p:nvPr/>
        </p:nvSpPr>
        <p:spPr bwMode="auto">
          <a:xfrm>
            <a:off x="664884" y="5346478"/>
            <a:ext cx="15144856" cy="682422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830" tIns="64415" rIns="128830" bIns="64415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Boczniak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ostrygowaty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Pleurotus ostreatus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900" i="1" dirty="0" err="1">
                <a:latin typeface="Times New Roman" pitchFamily="18" charset="0"/>
                <a:cs typeface="Times New Roman" pitchFamily="18" charset="0"/>
              </a:rPr>
              <a:t>Basidiomycota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) oprócz swojego szerokiego rozpowszechnienia i kulinarnego wykorzystania ze względu na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walory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smakowe oraz łatwość uprawy, wykazuje także właściwości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bójcze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względem nicieni. Jego mechanizm obronny skupia się głównie na wydzielaniu kropli kwasu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decenodiowego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na maleńkich wypustkach zlokalizowanych na strzępkach (Fot.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Nicień po kontakcie z kroplą toksyny zostaje sparaliżowany i umiera, stanowiąc idealne źródło substancji odżywczych dla boczniaka. Zdolność ta jest charakterystyczna dla grzybni wegetatywnej boczniaka ostrygowatego, ale zróżnicowanie w wydzielaniu toksyny w obrębie organizmów matecznych jak i potomstwa różni się w niezbyt szerokim zakresie. Głównymi cechami różnicującymi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są: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wielkość kropli z toksyną, ilość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wypustek oraz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czas w jakim nicień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zostaje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sparaliżowany. W głównej mierze jest to efekt uwarunkowań biologicznych regulujących wydzielanie toksyny jak i rodzaj użytego podłoża. Pomimo bardzo dobrej znajomości działania mechanizmu obronnego jak i właściwości samej toksyny, właściwości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bójcze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boczniaka ostrygowatego nie znalazły szerszego praktycznego zastosowania,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dlatego podjęte badania miały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na celu wyselekcjonowanie najbardziej efektywnej grzybni pod kątem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właściwości </a:t>
            </a:r>
            <a:r>
              <a:rPr lang="pl-PL" sz="2900" dirty="0" err="1" smtClean="0">
                <a:latin typeface="Times New Roman" pitchFamily="18" charset="0"/>
                <a:cs typeface="Times New Roman" pitchFamily="18" charset="0"/>
              </a:rPr>
              <a:t>bójczych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względem nicieni. </a:t>
            </a:r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709511" y="37346279"/>
            <a:ext cx="21645714" cy="5039124"/>
          </a:xfrm>
          <a:prstGeom prst="rect">
            <a:avLst/>
          </a:prstGeo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8830" tIns="64415" rIns="128830" bIns="64415">
            <a:spAutoFit/>
          </a:bodyPr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Działanie nicieniobójcze grzybni 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Pleurotus ostreatus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względem 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Caenorhabditis elegans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(Fot.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zostało sprawdzone na ubogim podłożu jakie stanowił agar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wodny, który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został przerośnięty grzybnią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 ciągu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dwóch tygodniach inkubacji. Grzybnie użyte podczas eksperymentu różniły się między sobą czasem, w którym unieruchamiały lub zabijały nicienie. Najbardziej optymalny czas, w którym grzybnia istotnie zmniejszała ruchliwość nicieni, następował po 3 godzinie i wahał się od 5 do 6 godzin po nałożeniu na grzybnię zawiesiny </a:t>
            </a: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2900" i="1" dirty="0">
                <a:latin typeface="Times New Roman" pitchFamily="18" charset="0"/>
                <a:cs typeface="Times New Roman" pitchFamily="18" charset="0"/>
              </a:rPr>
              <a:t>. elegans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. Po pierwszym dniu eksperymentu większość nicieni była nieruchoma. Po drugim dniu zdecydowana większość nicieni była martwa i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przerośnięta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grzybnią (Fot.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Obserwacje związane z tworzeniem się wypustek były prowadzone na tych samych szczepach co poprzednie doświadczenie. Heterokariony Po2 wykazywały większą aktywność w tworzeniu wypustek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toksynotwórczych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 porównaniu do </a:t>
            </a:r>
            <a:r>
              <a:rPr lang="pl-PL" sz="2900" dirty="0" err="1" smtClean="0">
                <a:latin typeface="Times New Roman" pitchFamily="18" charset="0"/>
                <a:cs typeface="Times New Roman" pitchFamily="18" charset="0"/>
              </a:rPr>
              <a:t>monokarionów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. Zależność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ta nie była obserwowana w potomstwie Po1. Dużą skuteczność w unieruchamianiu nicieni obserwowano dla monokarionów Po2, nieco słabszą dla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monokarionów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Po1. Właściwość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ta była odwrotna niż zdolność tworzenia wypustek dla obu tych grup grzybni, grzybnie mateczne wypadały podobnie, choć Po2 był nieco bardziej skuteczny niż Po1. Heterokariony przeciętnie wykazywały się słabszą aktywnością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bójczą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 niż </a:t>
            </a:r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monokariony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86" name="Rectangle 68"/>
          <p:cNvSpPr>
            <a:spLocks noChangeArrowheads="1"/>
          </p:cNvSpPr>
          <p:nvPr/>
        </p:nvSpPr>
        <p:spPr bwMode="auto">
          <a:xfrm>
            <a:off x="0" y="12617388"/>
            <a:ext cx="4281411" cy="54554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none" lIns="417333" tIns="208667" rIns="417333" bIns="208667" anchor="ctr"/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 smtClean="0"/>
              <a:t>Materiał </a:t>
            </a:r>
            <a:r>
              <a:rPr lang="pl-PL" altLang="pl-PL" sz="3400" b="1" dirty="0"/>
              <a:t>i metody</a:t>
            </a:r>
            <a:endParaRPr lang="pl-PL" altLang="pl-PL" sz="3400" dirty="0"/>
          </a:p>
        </p:txBody>
      </p:sp>
      <p:sp>
        <p:nvSpPr>
          <p:cNvPr id="3087" name="Rectangle 68"/>
          <p:cNvSpPr>
            <a:spLocks noChangeArrowheads="1"/>
          </p:cNvSpPr>
          <p:nvPr/>
        </p:nvSpPr>
        <p:spPr bwMode="auto">
          <a:xfrm>
            <a:off x="0" y="20689882"/>
            <a:ext cx="2495461" cy="54995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none" lIns="417333" tIns="208667" rIns="417333" bIns="208667" anchor="ctr"/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 smtClean="0"/>
              <a:t>Wyniki</a:t>
            </a:r>
            <a:endParaRPr lang="pl-PL" altLang="pl-PL" sz="3400" b="1" dirty="0"/>
          </a:p>
        </p:txBody>
      </p:sp>
      <p:sp>
        <p:nvSpPr>
          <p:cNvPr id="3088" name="Rectangle 68"/>
          <p:cNvSpPr>
            <a:spLocks noChangeArrowheads="1"/>
          </p:cNvSpPr>
          <p:nvPr/>
        </p:nvSpPr>
        <p:spPr bwMode="auto">
          <a:xfrm>
            <a:off x="0" y="36549118"/>
            <a:ext cx="2209709" cy="54995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none" lIns="417333" tIns="208667" rIns="417333" bIns="208667" anchor="ctr"/>
          <a:lstStyle>
            <a:lvl1pPr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400" b="1" dirty="0"/>
              <a:t>Wnioski</a:t>
            </a:r>
          </a:p>
        </p:txBody>
      </p:sp>
      <p:sp>
        <p:nvSpPr>
          <p:cNvPr id="3093" name="Rectangle 29"/>
          <p:cNvSpPr>
            <a:spLocks noChangeArrowheads="1"/>
          </p:cNvSpPr>
          <p:nvPr/>
        </p:nvSpPr>
        <p:spPr bwMode="auto">
          <a:xfrm>
            <a:off x="1" y="0"/>
            <a:ext cx="260241" cy="102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830" tIns="64415" rIns="128830" bIns="64415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2" name="Picture 3" descr="C:\Users\TheGokhal\Desktop\IMG_20220228_151451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9605" y="5545026"/>
            <a:ext cx="6500858" cy="6480000"/>
          </a:xfrm>
          <a:prstGeom prst="rect">
            <a:avLst/>
          </a:prstGeom>
          <a:noFill/>
        </p:spPr>
      </p:pic>
      <p:pic>
        <p:nvPicPr>
          <p:cNvPr id="1033" name="Picture 9" descr="C:\Users\TheGokhal\Desktop\poprawione toksyn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8747" y="5545026"/>
            <a:ext cx="5786478" cy="6480000"/>
          </a:xfrm>
          <a:prstGeom prst="rect">
            <a:avLst/>
          </a:prstGeom>
          <a:noFill/>
        </p:spPr>
      </p:pic>
      <p:graphicFrame>
        <p:nvGraphicFramePr>
          <p:cNvPr id="20" name="Wykres 19"/>
          <p:cNvGraphicFramePr/>
          <p:nvPr/>
        </p:nvGraphicFramePr>
        <p:xfrm>
          <a:off x="780949" y="21332824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Wykres 21"/>
          <p:cNvGraphicFramePr/>
          <p:nvPr/>
        </p:nvGraphicFramePr>
        <p:xfrm>
          <a:off x="20212085" y="21332824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4159670" y="36432315"/>
            <a:ext cx="4000530" cy="533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Prostokąt 25"/>
          <p:cNvSpPr/>
          <p:nvPr/>
        </p:nvSpPr>
        <p:spPr>
          <a:xfrm>
            <a:off x="709511" y="27905120"/>
            <a:ext cx="9429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Wyk. 1. Nicieniobójcze działanie Po1, względem </a:t>
            </a:r>
            <a:r>
              <a:rPr lang="pl-PL" altLang="pl-PL" sz="29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altLang="pl-PL" sz="2900" b="1" i="1" dirty="0" err="1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pl-PL" altLang="pl-PL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wyrażona stopniem ruchliwości nicieni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10496517" y="27905120"/>
            <a:ext cx="9429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Wyk. 2. Nicieniobójcze działanie Po2, względem </a:t>
            </a:r>
            <a:r>
              <a:rPr lang="pl-PL" altLang="pl-PL" sz="29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altLang="pl-PL" sz="2900" b="1" i="1" dirty="0" err="1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pl-PL" altLang="pl-PL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wyrażona stopniem ruchliwości nicieni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0212085" y="27905120"/>
            <a:ext cx="93583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 smtClean="0">
                <a:latin typeface="Times New Roman" pitchFamily="18" charset="0"/>
                <a:cs typeface="Times New Roman" pitchFamily="18" charset="0"/>
              </a:rPr>
              <a:t>Wyk. 3. Nicieniobójcze działanie Po2xPo1, względem </a:t>
            </a:r>
          </a:p>
          <a:p>
            <a:pPr algn="ctr" eaLnBrk="1" hangingPunct="1"/>
            <a:r>
              <a:rPr lang="pl-PL" altLang="pl-PL" sz="29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pl-PL" sz="2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altLang="pl-PL" sz="2900" b="1" i="1" dirty="0" smtClean="0">
                <a:latin typeface="Times New Roman" pitchFamily="18" charset="0"/>
                <a:cs typeface="Times New Roman" pitchFamily="18" charset="0"/>
              </a:rPr>
              <a:t>elegans </a:t>
            </a:r>
            <a:r>
              <a:rPr lang="pl-PL" altLang="pl-PL" sz="2900" b="1" dirty="0" smtClean="0">
                <a:latin typeface="Times New Roman" pitchFamily="18" charset="0"/>
                <a:cs typeface="Times New Roman" pitchFamily="18" charset="0"/>
              </a:rPr>
              <a:t>wyrażona stopniem ruchliwości nicieni</a:t>
            </a:r>
            <a:endParaRPr lang="pl-PL" altLang="pl-PL" sz="2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Wykres 23"/>
          <p:cNvGraphicFramePr/>
          <p:nvPr>
            <p:extLst>
              <p:ext uri="{D42A27DB-BD31-4B8C-83A1-F6EECF244321}">
                <p14:modId xmlns:p14="http://schemas.microsoft.com/office/powerpoint/2010/main" xmlns="" val="2483389627"/>
              </p:ext>
            </p:extLst>
          </p:nvPr>
        </p:nvGraphicFramePr>
        <p:xfrm>
          <a:off x="709511" y="29262442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Wykres 24"/>
          <p:cNvGraphicFramePr/>
          <p:nvPr>
            <p:extLst>
              <p:ext uri="{D42A27DB-BD31-4B8C-83A1-F6EECF244321}">
                <p14:modId xmlns:p14="http://schemas.microsoft.com/office/powerpoint/2010/main" xmlns="" val="4028792465"/>
              </p:ext>
            </p:extLst>
          </p:nvPr>
        </p:nvGraphicFramePr>
        <p:xfrm>
          <a:off x="10496517" y="29287788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Wykres 29"/>
          <p:cNvGraphicFramePr/>
          <p:nvPr>
            <p:extLst>
              <p:ext uri="{D42A27DB-BD31-4B8C-83A1-F6EECF244321}">
                <p14:modId xmlns:p14="http://schemas.microsoft.com/office/powerpoint/2010/main" xmlns="" val="3836242969"/>
              </p:ext>
            </p:extLst>
          </p:nvPr>
        </p:nvGraphicFramePr>
        <p:xfrm>
          <a:off x="20283523" y="29283300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1" name="Prostokąt 30"/>
          <p:cNvSpPr/>
          <p:nvPr/>
        </p:nvSpPr>
        <p:spPr>
          <a:xfrm>
            <a:off x="638073" y="35763300"/>
            <a:ext cx="942981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Wyk. 4. Średnia wartość tworzenia się wypustek (Po1)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20140647" y="35763300"/>
            <a:ext cx="9429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Wyk. 6. Średnia wartość tworzenia się wypustek (Po2xPo1)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10496517" y="35763300"/>
            <a:ext cx="942981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Wyk. 5. Średnia wartość tworzenia się wypustek (Po2)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16568748" y="11974446"/>
            <a:ext cx="57864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Fot. 1. Wypustki </a:t>
            </a:r>
            <a:r>
              <a:rPr lang="pl-PL" altLang="pl-PL" sz="2900" b="1" dirty="0" smtClean="0">
                <a:latin typeface="Times New Roman" pitchFamily="18" charset="0"/>
                <a:cs typeface="Times New Roman" pitchFamily="18" charset="0"/>
              </a:rPr>
              <a:t>zawierające krople 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altLang="pl-PL" sz="2900" b="1" dirty="0" smtClean="0">
                <a:latin typeface="Times New Roman" pitchFamily="18" charset="0"/>
                <a:cs typeface="Times New Roman" pitchFamily="18" charset="0"/>
              </a:rPr>
              <a:t>toksyną</a:t>
            </a:r>
            <a:endParaRPr lang="pl-PL" altLang="pl-PL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23069605" y="11974446"/>
            <a:ext cx="65008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Fot. 2. Żywe nicienie </a:t>
            </a:r>
            <a:r>
              <a:rPr lang="pl-PL" sz="2900" b="1" i="1" dirty="0" smtClean="0">
                <a:latin typeface="Times New Roman" pitchFamily="18" charset="0"/>
                <a:cs typeface="Times New Roman" pitchFamily="18" charset="0"/>
              </a:rPr>
              <a:t>Caenorhabditis </a:t>
            </a:r>
            <a:r>
              <a:rPr lang="pl-PL" sz="2900" b="1" i="1" dirty="0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23069605" y="41229065"/>
            <a:ext cx="62151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900" b="1" dirty="0">
                <a:latin typeface="Times New Roman" pitchFamily="18" charset="0"/>
                <a:cs typeface="Times New Roman" pitchFamily="18" charset="0"/>
              </a:rPr>
              <a:t>Fot. 3. Sparaliżowany i przerośnięty grzybnią 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Caenorhabditis elegans</a:t>
            </a:r>
            <a:endParaRPr lang="pl-PL" altLang="pl-PL" sz="2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Wykres 36"/>
          <p:cNvGraphicFramePr/>
          <p:nvPr/>
        </p:nvGraphicFramePr>
        <p:xfrm>
          <a:off x="10425079" y="21332824"/>
          <a:ext cx="9360000" cy="64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26" name="Picture 2" descr="C:\Users\TheGokhal\Desktop\Doktorat\LOGO UO\PNG\CJ_UO_logo_uczelni-0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19183" y="-384328"/>
            <a:ext cx="6419850" cy="491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3043</TotalTime>
  <Words>870</Words>
  <Application>Microsoft Office PowerPoint</Application>
  <PresentationFormat>Niestandardowy</PresentationFormat>
  <Paragraphs>34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Projekt domyślny</vt:lpstr>
      <vt:lpstr>Slajd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spajo5</dc:creator>
  <cp:lastModifiedBy>TheGokhal</cp:lastModifiedBy>
  <cp:revision>493</cp:revision>
  <dcterms:created xsi:type="dcterms:W3CDTF">2014-09-30T08:15:04Z</dcterms:created>
  <dcterms:modified xsi:type="dcterms:W3CDTF">2022-09-08T14:37:59Z</dcterms:modified>
</cp:coreProperties>
</file>